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9" r:id="rId2"/>
    <p:sldId id="287" r:id="rId3"/>
    <p:sldId id="288" r:id="rId4"/>
    <p:sldId id="256" r:id="rId5"/>
    <p:sldId id="258" r:id="rId6"/>
    <p:sldId id="274" r:id="rId7"/>
    <p:sldId id="280" r:id="rId8"/>
    <p:sldId id="270" r:id="rId9"/>
    <p:sldId id="259" r:id="rId10"/>
    <p:sldId id="275" r:id="rId11"/>
    <p:sldId id="279" r:id="rId12"/>
    <p:sldId id="271" r:id="rId13"/>
    <p:sldId id="260" r:id="rId14"/>
    <p:sldId id="276" r:id="rId15"/>
    <p:sldId id="281" r:id="rId16"/>
    <p:sldId id="272" r:id="rId17"/>
    <p:sldId id="261" r:id="rId18"/>
    <p:sldId id="277" r:id="rId19"/>
    <p:sldId id="282" r:id="rId20"/>
    <p:sldId id="273" r:id="rId21"/>
    <p:sldId id="262" r:id="rId22"/>
    <p:sldId id="278" r:id="rId23"/>
    <p:sldId id="283" r:id="rId24"/>
    <p:sldId id="263" r:id="rId25"/>
    <p:sldId id="264" r:id="rId26"/>
    <p:sldId id="265" r:id="rId27"/>
    <p:sldId id="266" r:id="rId28"/>
    <p:sldId id="267" r:id="rId29"/>
    <p:sldId id="269" r:id="rId30"/>
    <p:sldId id="284" r:id="rId31"/>
    <p:sldId id="285" r:id="rId32"/>
    <p:sldId id="28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4" d="100"/>
          <a:sy n="94" d="100"/>
        </p:scale>
        <p:origin x="274"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3/30/2016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3/30/2016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3/30/2016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3/30/2016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3/30/2016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3/30/2016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3/30/2016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3/30/2016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3/30/2016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3/30/2016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3/30/2016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3/30/2016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3/30/2016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3/30/2016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3/30/2016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3/30/2016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3/30/2016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3/30/2016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5246" y="1532255"/>
            <a:ext cx="7220146" cy="4590070"/>
          </a:xfrm>
          <a:prstGeom prst="rect">
            <a:avLst/>
          </a:prstGeom>
        </p:spPr>
      </p:pic>
      <p:sp>
        <p:nvSpPr>
          <p:cNvPr id="3" name="TextBox 2"/>
          <p:cNvSpPr txBox="1"/>
          <p:nvPr/>
        </p:nvSpPr>
        <p:spPr>
          <a:xfrm>
            <a:off x="274319" y="1532255"/>
            <a:ext cx="3513908" cy="4401205"/>
          </a:xfrm>
          <a:prstGeom prst="rect">
            <a:avLst/>
          </a:prstGeom>
          <a:noFill/>
        </p:spPr>
        <p:txBody>
          <a:bodyPr wrap="square" rtlCol="0">
            <a:spAutoFit/>
          </a:bodyPr>
          <a:lstStyle/>
          <a:p>
            <a:r>
              <a:rPr lang="en-US" sz="1400" dirty="0" smtClean="0"/>
              <a:t>Rachel Mawhirter, Great Bend Regional Hospital PR</a:t>
            </a:r>
          </a:p>
          <a:p>
            <a:endParaRPr lang="en-US" sz="1400" dirty="0"/>
          </a:p>
          <a:p>
            <a:r>
              <a:rPr lang="en-US" sz="1400" dirty="0" smtClean="0"/>
              <a:t>Shelly Schneider, RN, Barton County Health Department</a:t>
            </a:r>
          </a:p>
          <a:p>
            <a:endParaRPr lang="en-US" sz="1400" dirty="0"/>
          </a:p>
          <a:p>
            <a:r>
              <a:rPr lang="en-US" sz="1400" dirty="0" smtClean="0"/>
              <a:t>Dr. Anis Toumeh, Central Care Cancer Center, Liberal</a:t>
            </a:r>
          </a:p>
          <a:p>
            <a:endParaRPr lang="en-US" sz="1400" dirty="0"/>
          </a:p>
          <a:p>
            <a:r>
              <a:rPr lang="en-US" sz="1400" dirty="0" smtClean="0"/>
              <a:t>Jamie Hutchinson, RN, Heartland Cancer Center, Great Bend</a:t>
            </a:r>
          </a:p>
          <a:p>
            <a:endParaRPr lang="en-US" sz="1400" dirty="0"/>
          </a:p>
          <a:p>
            <a:r>
              <a:rPr lang="en-US" sz="1400" dirty="0" smtClean="0"/>
              <a:t>Leann Danner, RN, OCN, Heartland Cancer Center, Great Bend</a:t>
            </a:r>
          </a:p>
          <a:p>
            <a:endParaRPr lang="en-US" sz="1400" dirty="0"/>
          </a:p>
          <a:p>
            <a:r>
              <a:rPr lang="en-US" sz="1400" dirty="0" smtClean="0"/>
              <a:t>Lexi Wright, Clara Barton Hospital PR</a:t>
            </a:r>
          </a:p>
          <a:p>
            <a:endParaRPr lang="en-US" sz="1400" dirty="0"/>
          </a:p>
          <a:p>
            <a:r>
              <a:rPr lang="en-US" sz="1400" dirty="0" smtClean="0"/>
              <a:t>Not pictured: Devan Anderes, Central Care Cancer Center PR and Trish Martin, LPN, Clara Barton Hospital</a:t>
            </a:r>
            <a:endParaRPr lang="en-US" sz="1400" dirty="0"/>
          </a:p>
        </p:txBody>
      </p:sp>
      <p:sp>
        <p:nvSpPr>
          <p:cNvPr id="4" name="Rectangle 3"/>
          <p:cNvSpPr/>
          <p:nvPr/>
        </p:nvSpPr>
        <p:spPr>
          <a:xfrm>
            <a:off x="274319" y="328638"/>
            <a:ext cx="9522159" cy="923330"/>
          </a:xfrm>
          <a:prstGeom prst="rect">
            <a:avLst/>
          </a:prstGeom>
        </p:spPr>
        <p:txBody>
          <a:bodyPr wrap="none">
            <a:spAutoFit/>
          </a:bodyPr>
          <a:lstStyle/>
          <a:p>
            <a:pPr lvl="0"/>
            <a:r>
              <a:rPr lang="en-US" sz="5400" dirty="0" smtClean="0">
                <a:solidFill>
                  <a:srgbClr val="D53DD0">
                    <a:lumMod val="50000"/>
                  </a:srgbClr>
                </a:solidFill>
              </a:rPr>
              <a:t>BARTON COUNTY HPV TEAM</a:t>
            </a:r>
            <a:endParaRPr lang="en-US" sz="5400" dirty="0">
              <a:solidFill>
                <a:srgbClr val="D53DD0">
                  <a:lumMod val="50000"/>
                </a:srgbClr>
              </a:solidFill>
            </a:endParaRPr>
          </a:p>
        </p:txBody>
      </p:sp>
    </p:spTree>
    <p:extLst>
      <p:ext uri="{BB962C8B-B14F-4D97-AF65-F5344CB8AC3E}">
        <p14:creationId xmlns:p14="http://schemas.microsoft.com/office/powerpoint/2010/main" val="4236443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43100" y="2917000"/>
            <a:ext cx="8483600" cy="2800767"/>
          </a:xfrm>
          <a:prstGeom prst="rect">
            <a:avLst/>
          </a:prstGeom>
          <a:noFill/>
        </p:spPr>
        <p:txBody>
          <a:bodyPr wrap="square" rtlCol="0">
            <a:spAutoFit/>
          </a:bodyPr>
          <a:lstStyle/>
          <a:p>
            <a:r>
              <a:rPr lang="en-US" sz="4400" dirty="0"/>
              <a:t>High risk HPV types cause about 5% of all cancers in the world. All of which are easily preventable.</a:t>
            </a:r>
          </a:p>
        </p:txBody>
      </p:sp>
    </p:spTree>
    <p:extLst>
      <p:ext uri="{BB962C8B-B14F-4D97-AF65-F5344CB8AC3E}">
        <p14:creationId xmlns:p14="http://schemas.microsoft.com/office/powerpoint/2010/main" val="130618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43100" y="2917000"/>
            <a:ext cx="9194800" cy="2677656"/>
          </a:xfrm>
          <a:prstGeom prst="rect">
            <a:avLst/>
          </a:prstGeom>
          <a:noFill/>
        </p:spPr>
        <p:txBody>
          <a:bodyPr wrap="square" rtlCol="0">
            <a:spAutoFit/>
          </a:bodyPr>
          <a:lstStyle/>
          <a:p>
            <a:r>
              <a:rPr lang="en-US" sz="4200" dirty="0"/>
              <a:t>The number of </a:t>
            </a:r>
            <a:r>
              <a:rPr lang="en-US" sz="4200" dirty="0" smtClean="0"/>
              <a:t>non-cervical cancers caused by HPV in </a:t>
            </a:r>
            <a:r>
              <a:rPr lang="en-US" sz="4200" dirty="0"/>
              <a:t>the U.S. are </a:t>
            </a:r>
            <a:r>
              <a:rPr lang="en-US" sz="4200" b="1" dirty="0" smtClean="0"/>
              <a:t>EQUAL</a:t>
            </a:r>
            <a:r>
              <a:rPr lang="en-US" sz="4200" dirty="0" smtClean="0"/>
              <a:t> </a:t>
            </a:r>
            <a:r>
              <a:rPr lang="en-US" sz="4200" dirty="0"/>
              <a:t>to cervical </a:t>
            </a:r>
            <a:r>
              <a:rPr lang="en-US" sz="4200" dirty="0" smtClean="0"/>
              <a:t>cancers caused by HPV.</a:t>
            </a:r>
            <a:endParaRPr lang="en-US" sz="4200" dirty="0"/>
          </a:p>
        </p:txBody>
      </p:sp>
    </p:spTree>
    <p:extLst>
      <p:ext uri="{BB962C8B-B14F-4D97-AF65-F5344CB8AC3E}">
        <p14:creationId xmlns:p14="http://schemas.microsoft.com/office/powerpoint/2010/main" val="1331725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WELCOME</a:t>
            </a:r>
            <a:endParaRPr lang="en-US" sz="9600" dirty="0"/>
          </a:p>
        </p:txBody>
      </p:sp>
      <p:sp>
        <p:nvSpPr>
          <p:cNvPr id="3" name="Subtitle 2"/>
          <p:cNvSpPr>
            <a:spLocks noGrp="1"/>
          </p:cNvSpPr>
          <p:nvPr>
            <p:ph type="subTitle" idx="1"/>
          </p:nvPr>
        </p:nvSpPr>
        <p:spPr/>
        <p:txBody>
          <a:bodyPr>
            <a:normAutofit/>
          </a:bodyPr>
          <a:lstStyle/>
          <a:p>
            <a:r>
              <a:rPr lang="en-US" sz="2400" dirty="0" smtClean="0"/>
              <a:t>“Someone You Love” HPV Documentary &amp; Seminar</a:t>
            </a:r>
            <a:endParaRPr lang="en-US" sz="2400" dirty="0"/>
          </a:p>
        </p:txBody>
      </p:sp>
    </p:spTree>
    <p:extLst>
      <p:ext uri="{BB962C8B-B14F-4D97-AF65-F5344CB8AC3E}">
        <p14:creationId xmlns:p14="http://schemas.microsoft.com/office/powerpoint/2010/main" val="344446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accent6">
                    <a:lumMod val="50000"/>
                  </a:schemeClr>
                </a:solidFill>
              </a:rPr>
              <a:t>SPONSORED BY</a:t>
            </a:r>
          </a:p>
        </p:txBody>
      </p:sp>
      <p:pic>
        <p:nvPicPr>
          <p:cNvPr id="4" name="Picture 3"/>
          <p:cNvPicPr>
            <a:picLocks noChangeAspect="1"/>
          </p:cNvPicPr>
          <p:nvPr/>
        </p:nvPicPr>
        <p:blipFill>
          <a:blip r:embed="rId2"/>
          <a:stretch>
            <a:fillRect/>
          </a:stretch>
        </p:blipFill>
        <p:spPr>
          <a:xfrm>
            <a:off x="7668480" y="5282551"/>
            <a:ext cx="3227252" cy="1050073"/>
          </a:xfrm>
          <a:prstGeom prst="rect">
            <a:avLst/>
          </a:prstGeom>
        </p:spPr>
      </p:pic>
      <p:sp>
        <p:nvSpPr>
          <p:cNvPr id="5" name="Title 1"/>
          <p:cNvSpPr txBox="1">
            <a:spLocks/>
          </p:cNvSpPr>
          <p:nvPr/>
        </p:nvSpPr>
        <p:spPr>
          <a:xfrm>
            <a:off x="558055" y="1435099"/>
            <a:ext cx="75699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Heartland Regional Health Clinic</a:t>
            </a:r>
            <a:endParaRPr lang="en-US" dirty="0">
              <a:solidFill>
                <a:schemeClr val="accent6">
                  <a:lumMod val="50000"/>
                </a:schemeClr>
              </a:solidFill>
            </a:endParaRPr>
          </a:p>
        </p:txBody>
      </p:sp>
      <p:sp>
        <p:nvSpPr>
          <p:cNvPr id="6" name="TextBox 5"/>
          <p:cNvSpPr txBox="1"/>
          <p:nvPr/>
        </p:nvSpPr>
        <p:spPr>
          <a:xfrm>
            <a:off x="558055" y="2434400"/>
            <a:ext cx="10794877" cy="2308324"/>
          </a:xfrm>
          <a:prstGeom prst="rect">
            <a:avLst/>
          </a:prstGeom>
          <a:noFill/>
        </p:spPr>
        <p:txBody>
          <a:bodyPr wrap="square" rtlCol="0">
            <a:spAutoFit/>
          </a:bodyPr>
          <a:lstStyle/>
          <a:p>
            <a:r>
              <a:rPr lang="en-US" sz="2400" dirty="0"/>
              <a:t>Heartland Regional Health Clinic, located on the second floor of Great Bend Regional Hospital in Great Bend, Kansas, is a preferred local provider for the best quality care in obstetrics, gynecology, primary care, and general surgery consultations. We offer a vast array of services and procedures </a:t>
            </a:r>
            <a:r>
              <a:rPr lang="en-US" sz="2400" dirty="0" smtClean="0"/>
              <a:t>including </a:t>
            </a:r>
            <a:r>
              <a:rPr lang="en-US" sz="2400" dirty="0"/>
              <a:t>infertility treatments, ultrasound, hormone treatments, and a NEW weight loss program</a:t>
            </a:r>
            <a:r>
              <a:rPr lang="en-US" sz="2400" dirty="0" smtClean="0"/>
              <a:t>!</a:t>
            </a:r>
            <a:endParaRPr lang="en-US" sz="2400" dirty="0"/>
          </a:p>
        </p:txBody>
      </p:sp>
      <p:sp>
        <p:nvSpPr>
          <p:cNvPr id="8" name="Title 1"/>
          <p:cNvSpPr txBox="1">
            <a:spLocks/>
          </p:cNvSpPr>
          <p:nvPr/>
        </p:nvSpPr>
        <p:spPr>
          <a:xfrm>
            <a:off x="558055" y="5807588"/>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www.GBregional.com</a:t>
            </a:r>
            <a:endParaRPr lang="en-US" dirty="0">
              <a:solidFill>
                <a:schemeClr val="accent6">
                  <a:lumMod val="50000"/>
                </a:schemeClr>
              </a:solidFill>
            </a:endParaRPr>
          </a:p>
        </p:txBody>
      </p:sp>
    </p:spTree>
    <p:extLst>
      <p:ext uri="{BB962C8B-B14F-4D97-AF65-F5344CB8AC3E}">
        <p14:creationId xmlns:p14="http://schemas.microsoft.com/office/powerpoint/2010/main" val="2894568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816100" y="2751900"/>
            <a:ext cx="9309100" cy="3046988"/>
          </a:xfrm>
          <a:prstGeom prst="rect">
            <a:avLst/>
          </a:prstGeom>
          <a:noFill/>
        </p:spPr>
        <p:txBody>
          <a:bodyPr wrap="square" rtlCol="0">
            <a:spAutoFit/>
          </a:bodyPr>
          <a:lstStyle/>
          <a:p>
            <a:r>
              <a:rPr lang="en-US" sz="3200" dirty="0"/>
              <a:t>Human papillomaviruses (HPVs) are a group of more than 200 related viruses. More than 40 types of HPV can easily spread through skin to skin contact. </a:t>
            </a:r>
            <a:r>
              <a:rPr lang="en-US" sz="3200" dirty="0" smtClean="0"/>
              <a:t>Low </a:t>
            </a:r>
            <a:r>
              <a:rPr lang="en-US" sz="3200" dirty="0"/>
              <a:t>risk HPV strains can cause skin warts. About a dozen strains of HPV are high risk and cause cancer.</a:t>
            </a:r>
          </a:p>
        </p:txBody>
      </p:sp>
    </p:spTree>
    <p:extLst>
      <p:ext uri="{BB962C8B-B14F-4D97-AF65-F5344CB8AC3E}">
        <p14:creationId xmlns:p14="http://schemas.microsoft.com/office/powerpoint/2010/main" val="3216366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43100" y="2917000"/>
            <a:ext cx="8483600" cy="2123658"/>
          </a:xfrm>
          <a:prstGeom prst="rect">
            <a:avLst/>
          </a:prstGeom>
          <a:noFill/>
        </p:spPr>
        <p:txBody>
          <a:bodyPr wrap="square" rtlCol="0">
            <a:spAutoFit/>
          </a:bodyPr>
          <a:lstStyle/>
          <a:p>
            <a:r>
              <a:rPr lang="en-US" sz="4400" dirty="0"/>
              <a:t>About 14 million new genital HPV infections occur each year in the U.S. </a:t>
            </a:r>
          </a:p>
        </p:txBody>
      </p:sp>
    </p:spTree>
    <p:extLst>
      <p:ext uri="{BB962C8B-B14F-4D97-AF65-F5344CB8AC3E}">
        <p14:creationId xmlns:p14="http://schemas.microsoft.com/office/powerpoint/2010/main" val="3935471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WELCOME</a:t>
            </a:r>
            <a:endParaRPr lang="en-US" sz="9600" dirty="0"/>
          </a:p>
        </p:txBody>
      </p:sp>
      <p:sp>
        <p:nvSpPr>
          <p:cNvPr id="3" name="Subtitle 2"/>
          <p:cNvSpPr>
            <a:spLocks noGrp="1"/>
          </p:cNvSpPr>
          <p:nvPr>
            <p:ph type="subTitle" idx="1"/>
          </p:nvPr>
        </p:nvSpPr>
        <p:spPr/>
        <p:txBody>
          <a:bodyPr>
            <a:normAutofit/>
          </a:bodyPr>
          <a:lstStyle/>
          <a:p>
            <a:r>
              <a:rPr lang="en-US" sz="2400" dirty="0" smtClean="0"/>
              <a:t>“Someone You Love” HPV Documentary &amp; Seminar</a:t>
            </a:r>
            <a:endParaRPr lang="en-US" sz="2400" dirty="0"/>
          </a:p>
        </p:txBody>
      </p:sp>
    </p:spTree>
    <p:extLst>
      <p:ext uri="{BB962C8B-B14F-4D97-AF65-F5344CB8AC3E}">
        <p14:creationId xmlns:p14="http://schemas.microsoft.com/office/powerpoint/2010/main" val="422564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accent6">
                    <a:lumMod val="50000"/>
                  </a:schemeClr>
                </a:solidFill>
              </a:rPr>
              <a:t>SPONSORED BY</a:t>
            </a:r>
          </a:p>
        </p:txBody>
      </p:sp>
      <p:pic>
        <p:nvPicPr>
          <p:cNvPr id="4" name="Picture 3"/>
          <p:cNvPicPr>
            <a:picLocks noChangeAspect="1"/>
          </p:cNvPicPr>
          <p:nvPr/>
        </p:nvPicPr>
        <p:blipFill>
          <a:blip r:embed="rId2"/>
          <a:stretch>
            <a:fillRect/>
          </a:stretch>
        </p:blipFill>
        <p:spPr>
          <a:xfrm>
            <a:off x="7620036" y="5372692"/>
            <a:ext cx="3732896" cy="1184789"/>
          </a:xfrm>
          <a:prstGeom prst="rect">
            <a:avLst/>
          </a:prstGeom>
        </p:spPr>
      </p:pic>
      <p:sp>
        <p:nvSpPr>
          <p:cNvPr id="5" name="Title 1"/>
          <p:cNvSpPr txBox="1">
            <a:spLocks/>
          </p:cNvSpPr>
          <p:nvPr/>
        </p:nvSpPr>
        <p:spPr>
          <a:xfrm>
            <a:off x="558055" y="1435099"/>
            <a:ext cx="75699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Clara Barton Hospital</a:t>
            </a:r>
            <a:endParaRPr lang="en-US" dirty="0">
              <a:solidFill>
                <a:schemeClr val="accent6">
                  <a:lumMod val="50000"/>
                </a:schemeClr>
              </a:solidFill>
            </a:endParaRPr>
          </a:p>
        </p:txBody>
      </p:sp>
      <p:sp>
        <p:nvSpPr>
          <p:cNvPr id="6" name="TextBox 5"/>
          <p:cNvSpPr txBox="1"/>
          <p:nvPr/>
        </p:nvSpPr>
        <p:spPr>
          <a:xfrm>
            <a:off x="558055" y="2249734"/>
            <a:ext cx="10794877" cy="3416320"/>
          </a:xfrm>
          <a:prstGeom prst="rect">
            <a:avLst/>
          </a:prstGeom>
          <a:noFill/>
        </p:spPr>
        <p:txBody>
          <a:bodyPr wrap="square" rtlCol="0">
            <a:spAutoFit/>
          </a:bodyPr>
          <a:lstStyle/>
          <a:p>
            <a:r>
              <a:rPr lang="en-US" sz="2400" dirty="0"/>
              <a:t>Clara Barton Hospital is a Critical Access Hospital, Skilled Swing Bed Facility, and Level IV Trauma center located in Hoisington, Ks. While operating on the cutting edge of medical technology, Clara Barton provides diagnostic and treatment services to patients through Clara Barton Hospital, Clara Barton Medical Clinic, Clara Barton Medical Clinic – Great Bend, Clara Barton Surgical Services, and Clara Barton Specialty Outreach Clinic. We continually pursue clinical excellence in an atmosphere of caring and compassion and are committed to serving all in need within our resources.</a:t>
            </a:r>
          </a:p>
        </p:txBody>
      </p:sp>
      <p:sp>
        <p:nvSpPr>
          <p:cNvPr id="8" name="Title 1"/>
          <p:cNvSpPr txBox="1">
            <a:spLocks/>
          </p:cNvSpPr>
          <p:nvPr/>
        </p:nvSpPr>
        <p:spPr>
          <a:xfrm>
            <a:off x="558055" y="5807588"/>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solidFill>
                  <a:schemeClr val="accent6">
                    <a:lumMod val="50000"/>
                  </a:schemeClr>
                </a:solidFill>
              </a:rPr>
              <a:t>www.ClaraBartonHospital.com</a:t>
            </a:r>
            <a:endParaRPr lang="en-US" sz="3400" dirty="0">
              <a:solidFill>
                <a:schemeClr val="accent6">
                  <a:lumMod val="50000"/>
                </a:schemeClr>
              </a:solidFill>
            </a:endParaRPr>
          </a:p>
        </p:txBody>
      </p:sp>
    </p:spTree>
    <p:extLst>
      <p:ext uri="{BB962C8B-B14F-4D97-AF65-F5344CB8AC3E}">
        <p14:creationId xmlns:p14="http://schemas.microsoft.com/office/powerpoint/2010/main" val="2087978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43100" y="2917000"/>
            <a:ext cx="8483600" cy="2862322"/>
          </a:xfrm>
          <a:prstGeom prst="rect">
            <a:avLst/>
          </a:prstGeom>
          <a:noFill/>
        </p:spPr>
        <p:txBody>
          <a:bodyPr wrap="square" rtlCol="0">
            <a:spAutoFit/>
          </a:bodyPr>
          <a:lstStyle/>
          <a:p>
            <a:r>
              <a:rPr lang="en-US" sz="3600" dirty="0"/>
              <a:t>90% of men and 80% of women who are sexually active will be infected with at least one type of HPV in their lives. Around half of these infections are with a high risk HPV type.</a:t>
            </a:r>
          </a:p>
        </p:txBody>
      </p:sp>
    </p:spTree>
    <p:extLst>
      <p:ext uri="{BB962C8B-B14F-4D97-AF65-F5344CB8AC3E}">
        <p14:creationId xmlns:p14="http://schemas.microsoft.com/office/powerpoint/2010/main" val="361420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30400" y="2624900"/>
            <a:ext cx="8813800" cy="3477875"/>
          </a:xfrm>
          <a:prstGeom prst="rect">
            <a:avLst/>
          </a:prstGeom>
          <a:noFill/>
        </p:spPr>
        <p:txBody>
          <a:bodyPr wrap="square" rtlCol="0">
            <a:spAutoFit/>
          </a:bodyPr>
          <a:lstStyle/>
          <a:p>
            <a:r>
              <a:rPr lang="en-US" sz="4400" dirty="0"/>
              <a:t>The HPV vaccine is recommended for all children age 9 and up, and for any teen who has not yet been vaccinated.</a:t>
            </a:r>
          </a:p>
        </p:txBody>
      </p:sp>
    </p:spTree>
    <p:extLst>
      <p:ext uri="{BB962C8B-B14F-4D97-AF65-F5344CB8AC3E}">
        <p14:creationId xmlns:p14="http://schemas.microsoft.com/office/powerpoint/2010/main" val="3478440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07087" y="34187"/>
            <a:ext cx="5371055" cy="6823813"/>
          </a:xfrm>
          <a:prstGeom prst="rect">
            <a:avLst/>
          </a:prstGeom>
        </p:spPr>
      </p:pic>
      <p:sp>
        <p:nvSpPr>
          <p:cNvPr id="2" name="Rectangle 1"/>
          <p:cNvSpPr/>
          <p:nvPr/>
        </p:nvSpPr>
        <p:spPr>
          <a:xfrm>
            <a:off x="76200" y="450894"/>
            <a:ext cx="6096000" cy="1754326"/>
          </a:xfrm>
          <a:prstGeom prst="rect">
            <a:avLst/>
          </a:prstGeom>
        </p:spPr>
        <p:txBody>
          <a:bodyPr>
            <a:spAutoFit/>
          </a:bodyPr>
          <a:lstStyle/>
          <a:p>
            <a:pPr lvl="0"/>
            <a:r>
              <a:rPr lang="en-US" sz="5400" dirty="0" smtClean="0">
                <a:solidFill>
                  <a:srgbClr val="D53DD0">
                    <a:lumMod val="50000"/>
                  </a:srgbClr>
                </a:solidFill>
              </a:rPr>
              <a:t>PUBLIC EVENT</a:t>
            </a:r>
          </a:p>
          <a:p>
            <a:pPr lvl="0"/>
            <a:r>
              <a:rPr lang="en-US" sz="5400" dirty="0" smtClean="0">
                <a:solidFill>
                  <a:srgbClr val="D53DD0">
                    <a:lumMod val="50000"/>
                  </a:srgbClr>
                </a:solidFill>
              </a:rPr>
              <a:t>FLYER</a:t>
            </a:r>
            <a:endParaRPr lang="en-US" sz="5400" dirty="0">
              <a:solidFill>
                <a:srgbClr val="D53DD0">
                  <a:lumMod val="50000"/>
                </a:srgbClr>
              </a:solidFill>
            </a:endParaRPr>
          </a:p>
        </p:txBody>
      </p:sp>
    </p:spTree>
    <p:extLst>
      <p:ext uri="{BB962C8B-B14F-4D97-AF65-F5344CB8AC3E}">
        <p14:creationId xmlns:p14="http://schemas.microsoft.com/office/powerpoint/2010/main" val="2138609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WELCOME</a:t>
            </a:r>
            <a:endParaRPr lang="en-US" sz="9600" dirty="0"/>
          </a:p>
        </p:txBody>
      </p:sp>
      <p:sp>
        <p:nvSpPr>
          <p:cNvPr id="3" name="Subtitle 2"/>
          <p:cNvSpPr>
            <a:spLocks noGrp="1"/>
          </p:cNvSpPr>
          <p:nvPr>
            <p:ph type="subTitle" idx="1"/>
          </p:nvPr>
        </p:nvSpPr>
        <p:spPr/>
        <p:txBody>
          <a:bodyPr>
            <a:normAutofit/>
          </a:bodyPr>
          <a:lstStyle/>
          <a:p>
            <a:r>
              <a:rPr lang="en-US" sz="2400" dirty="0" smtClean="0"/>
              <a:t>“Someone You Love” HPV Documentary &amp; Seminar</a:t>
            </a:r>
            <a:endParaRPr lang="en-US" sz="2400" dirty="0"/>
          </a:p>
        </p:txBody>
      </p:sp>
    </p:spTree>
    <p:extLst>
      <p:ext uri="{BB962C8B-B14F-4D97-AF65-F5344CB8AC3E}">
        <p14:creationId xmlns:p14="http://schemas.microsoft.com/office/powerpoint/2010/main" val="1409720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accent6">
                    <a:lumMod val="50000"/>
                  </a:schemeClr>
                </a:solidFill>
              </a:rPr>
              <a:t>SPONSORED BY</a:t>
            </a:r>
          </a:p>
        </p:txBody>
      </p:sp>
      <p:pic>
        <p:nvPicPr>
          <p:cNvPr id="4" name="Picture 3"/>
          <p:cNvPicPr>
            <a:picLocks noChangeAspect="1"/>
          </p:cNvPicPr>
          <p:nvPr/>
        </p:nvPicPr>
        <p:blipFill>
          <a:blip r:embed="rId2"/>
          <a:stretch>
            <a:fillRect/>
          </a:stretch>
        </p:blipFill>
        <p:spPr>
          <a:xfrm>
            <a:off x="6810643" y="5105400"/>
            <a:ext cx="4439518" cy="1373720"/>
          </a:xfrm>
          <a:prstGeom prst="rect">
            <a:avLst/>
          </a:prstGeom>
        </p:spPr>
      </p:pic>
      <p:sp>
        <p:nvSpPr>
          <p:cNvPr id="5" name="Title 1"/>
          <p:cNvSpPr txBox="1">
            <a:spLocks/>
          </p:cNvSpPr>
          <p:nvPr/>
        </p:nvSpPr>
        <p:spPr>
          <a:xfrm>
            <a:off x="558055" y="1435099"/>
            <a:ext cx="82303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Barton County Health Department</a:t>
            </a:r>
            <a:endParaRPr lang="en-US" dirty="0">
              <a:solidFill>
                <a:schemeClr val="accent6">
                  <a:lumMod val="50000"/>
                </a:schemeClr>
              </a:solidFill>
            </a:endParaRPr>
          </a:p>
        </p:txBody>
      </p:sp>
      <p:sp>
        <p:nvSpPr>
          <p:cNvPr id="6" name="TextBox 5"/>
          <p:cNvSpPr txBox="1"/>
          <p:nvPr/>
        </p:nvSpPr>
        <p:spPr>
          <a:xfrm>
            <a:off x="558055" y="2434400"/>
            <a:ext cx="10794877" cy="2893100"/>
          </a:xfrm>
          <a:prstGeom prst="rect">
            <a:avLst/>
          </a:prstGeom>
          <a:noFill/>
        </p:spPr>
        <p:txBody>
          <a:bodyPr wrap="square" rtlCol="0">
            <a:spAutoFit/>
          </a:bodyPr>
          <a:lstStyle/>
          <a:p>
            <a:r>
              <a:rPr lang="en-US" sz="2400" dirty="0"/>
              <a:t>Public health protects and improves communities by:  </a:t>
            </a:r>
            <a:endParaRPr lang="en-US" sz="2400" dirty="0" smtClean="0"/>
          </a:p>
          <a:p>
            <a:pPr marL="800100" lvl="1" indent="-342900">
              <a:lnSpc>
                <a:spcPct val="110000"/>
              </a:lnSpc>
              <a:buFont typeface="Arial" panose="020B0604020202020204" pitchFamily="34" charset="0"/>
              <a:buChar char="•"/>
            </a:pPr>
            <a:r>
              <a:rPr lang="en-US" sz="2000" dirty="0" smtClean="0"/>
              <a:t>preventing </a:t>
            </a:r>
            <a:r>
              <a:rPr lang="en-US" sz="2000" dirty="0"/>
              <a:t>epidemics and the spread of </a:t>
            </a:r>
            <a:r>
              <a:rPr lang="en-US" sz="2000" dirty="0" smtClean="0"/>
              <a:t>disease</a:t>
            </a:r>
          </a:p>
          <a:p>
            <a:pPr marL="800100" lvl="1" indent="-342900">
              <a:lnSpc>
                <a:spcPct val="110000"/>
              </a:lnSpc>
              <a:buFont typeface="Arial" panose="020B0604020202020204" pitchFamily="34" charset="0"/>
              <a:buChar char="•"/>
            </a:pPr>
            <a:r>
              <a:rPr lang="en-US" sz="2000" dirty="0" smtClean="0"/>
              <a:t>promoting </a:t>
            </a:r>
            <a:r>
              <a:rPr lang="en-US" sz="2000" dirty="0"/>
              <a:t>healthy lifestyles for children and </a:t>
            </a:r>
            <a:r>
              <a:rPr lang="en-US" sz="2000" dirty="0" smtClean="0"/>
              <a:t>families</a:t>
            </a:r>
          </a:p>
          <a:p>
            <a:pPr marL="800100" lvl="1" indent="-342900">
              <a:lnSpc>
                <a:spcPct val="110000"/>
              </a:lnSpc>
              <a:buFont typeface="Arial" panose="020B0604020202020204" pitchFamily="34" charset="0"/>
              <a:buChar char="•"/>
            </a:pPr>
            <a:r>
              <a:rPr lang="en-US" sz="2000" dirty="0" smtClean="0"/>
              <a:t>protecting </a:t>
            </a:r>
            <a:r>
              <a:rPr lang="en-US" sz="2000" dirty="0"/>
              <a:t>against hazards in homes, work, communities and the </a:t>
            </a:r>
            <a:r>
              <a:rPr lang="en-US" sz="2000" dirty="0" smtClean="0"/>
              <a:t>environment</a:t>
            </a:r>
          </a:p>
          <a:p>
            <a:pPr marL="800100" lvl="1" indent="-342900">
              <a:lnSpc>
                <a:spcPct val="110000"/>
              </a:lnSpc>
              <a:buFont typeface="Arial" panose="020B0604020202020204" pitchFamily="34" charset="0"/>
              <a:buChar char="•"/>
            </a:pPr>
            <a:r>
              <a:rPr lang="en-US" sz="2000" dirty="0" smtClean="0"/>
              <a:t>assuring </a:t>
            </a:r>
            <a:r>
              <a:rPr lang="en-US" sz="2000" dirty="0"/>
              <a:t>high quality health care </a:t>
            </a:r>
            <a:r>
              <a:rPr lang="en-US" sz="2000" dirty="0" smtClean="0"/>
              <a:t>services</a:t>
            </a:r>
          </a:p>
          <a:p>
            <a:pPr marL="800100" lvl="1" indent="-342900">
              <a:lnSpc>
                <a:spcPct val="110000"/>
              </a:lnSpc>
              <a:buFont typeface="Arial" panose="020B0604020202020204" pitchFamily="34" charset="0"/>
              <a:buChar char="•"/>
            </a:pPr>
            <a:r>
              <a:rPr lang="en-US" sz="2000" dirty="0" smtClean="0"/>
              <a:t>preparing </a:t>
            </a:r>
            <a:r>
              <a:rPr lang="en-US" sz="2000" dirty="0"/>
              <a:t>for and responding to </a:t>
            </a:r>
            <a:r>
              <a:rPr lang="en-US" sz="2000" dirty="0" smtClean="0"/>
              <a:t>emergencies  </a:t>
            </a:r>
          </a:p>
          <a:p>
            <a:r>
              <a:rPr lang="en-US" sz="2400" dirty="0" smtClean="0"/>
              <a:t>There </a:t>
            </a:r>
            <a:r>
              <a:rPr lang="en-US" sz="2400" dirty="0"/>
              <a:t>is little of daily life not related to or influenced by public health.  Public health is everywhere.</a:t>
            </a:r>
          </a:p>
        </p:txBody>
      </p:sp>
      <p:sp>
        <p:nvSpPr>
          <p:cNvPr id="8" name="Title 1"/>
          <p:cNvSpPr txBox="1">
            <a:spLocks/>
          </p:cNvSpPr>
          <p:nvPr/>
        </p:nvSpPr>
        <p:spPr>
          <a:xfrm>
            <a:off x="558055" y="5807588"/>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www.BartonCounty.org</a:t>
            </a:r>
            <a:endParaRPr lang="en-US" dirty="0">
              <a:solidFill>
                <a:schemeClr val="accent6">
                  <a:lumMod val="50000"/>
                </a:schemeClr>
              </a:solidFill>
            </a:endParaRPr>
          </a:p>
        </p:txBody>
      </p:sp>
    </p:spTree>
    <p:extLst>
      <p:ext uri="{BB962C8B-B14F-4D97-AF65-F5344CB8AC3E}">
        <p14:creationId xmlns:p14="http://schemas.microsoft.com/office/powerpoint/2010/main" val="3471450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17700" y="2624900"/>
            <a:ext cx="9461500" cy="3416320"/>
          </a:xfrm>
          <a:prstGeom prst="rect">
            <a:avLst/>
          </a:prstGeom>
          <a:noFill/>
        </p:spPr>
        <p:txBody>
          <a:bodyPr wrap="square" rtlCol="0">
            <a:spAutoFit/>
          </a:bodyPr>
          <a:lstStyle/>
          <a:p>
            <a:r>
              <a:rPr lang="en-US" sz="3600" dirty="0"/>
              <a:t>HPV vaccines are highly effective in preventing infection with the types of HPV they target if given before initial exposure to the virus- before individuals become sexually active, or even are involved in sexual behavior such as kissing.</a:t>
            </a:r>
          </a:p>
        </p:txBody>
      </p:sp>
    </p:spTree>
    <p:extLst>
      <p:ext uri="{BB962C8B-B14F-4D97-AF65-F5344CB8AC3E}">
        <p14:creationId xmlns:p14="http://schemas.microsoft.com/office/powerpoint/2010/main" val="555101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43100" y="2917000"/>
            <a:ext cx="8483600" cy="2862322"/>
          </a:xfrm>
          <a:prstGeom prst="rect">
            <a:avLst/>
          </a:prstGeom>
          <a:noFill/>
        </p:spPr>
        <p:txBody>
          <a:bodyPr wrap="square" rtlCol="0">
            <a:spAutoFit/>
          </a:bodyPr>
          <a:lstStyle/>
          <a:p>
            <a:r>
              <a:rPr lang="en-US" sz="3600" dirty="0"/>
              <a:t>Cancers caused by HPV include cervical cancer, anal cancer, oropharyngeal cancers (throat, tongue &amp; tonsils), and cancers of the vagina and vulva.</a:t>
            </a:r>
          </a:p>
        </p:txBody>
      </p:sp>
    </p:spTree>
    <p:extLst>
      <p:ext uri="{BB962C8B-B14F-4D97-AF65-F5344CB8AC3E}">
        <p14:creationId xmlns:p14="http://schemas.microsoft.com/office/powerpoint/2010/main" val="661414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2099733"/>
            <a:ext cx="10224245" cy="2677648"/>
          </a:xfrm>
        </p:spPr>
        <p:txBody>
          <a:bodyPr/>
          <a:lstStyle/>
          <a:p>
            <a:r>
              <a:rPr lang="en-US" sz="9600" dirty="0" smtClean="0"/>
              <a:t>MEET OUR PANEL</a:t>
            </a:r>
            <a:endParaRPr lang="en-US" sz="9600" dirty="0"/>
          </a:p>
        </p:txBody>
      </p:sp>
      <p:sp>
        <p:nvSpPr>
          <p:cNvPr id="3" name="Subtitle 2"/>
          <p:cNvSpPr>
            <a:spLocks noGrp="1"/>
          </p:cNvSpPr>
          <p:nvPr>
            <p:ph type="subTitle" idx="1"/>
          </p:nvPr>
        </p:nvSpPr>
        <p:spPr>
          <a:xfrm>
            <a:off x="1154955" y="4777380"/>
            <a:ext cx="9012273" cy="518520"/>
          </a:xfrm>
        </p:spPr>
        <p:txBody>
          <a:bodyPr>
            <a:normAutofit/>
          </a:bodyPr>
          <a:lstStyle/>
          <a:p>
            <a:r>
              <a:rPr lang="en-US" sz="2400" dirty="0" smtClean="0"/>
              <a:t>Medical experts from area healthcare providers</a:t>
            </a:r>
            <a:endParaRPr lang="en-US" sz="2400" dirty="0"/>
          </a:p>
        </p:txBody>
      </p:sp>
    </p:spTree>
    <p:extLst>
      <p:ext uri="{BB962C8B-B14F-4D97-AF65-F5344CB8AC3E}">
        <p14:creationId xmlns:p14="http://schemas.microsoft.com/office/powerpoint/2010/main" val="147225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PANEL MEMBER</a:t>
            </a:r>
            <a:endParaRPr lang="en-US" sz="5400" dirty="0">
              <a:solidFill>
                <a:schemeClr val="accent6">
                  <a:lumMod val="50000"/>
                </a:schemeClr>
              </a:solidFill>
            </a:endParaRPr>
          </a:p>
        </p:txBody>
      </p:sp>
      <p:sp>
        <p:nvSpPr>
          <p:cNvPr id="5" name="Title 1"/>
          <p:cNvSpPr txBox="1">
            <a:spLocks/>
          </p:cNvSpPr>
          <p:nvPr/>
        </p:nvSpPr>
        <p:spPr>
          <a:xfrm>
            <a:off x="558055" y="1435099"/>
            <a:ext cx="82303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Dr. Thomas John </a:t>
            </a:r>
            <a:r>
              <a:rPr lang="en-US" dirty="0" err="1" smtClean="0">
                <a:solidFill>
                  <a:schemeClr val="accent6">
                    <a:lumMod val="50000"/>
                  </a:schemeClr>
                </a:solidFill>
              </a:rPr>
              <a:t>Hegarty</a:t>
            </a:r>
            <a:endParaRPr lang="en-US" dirty="0">
              <a:solidFill>
                <a:schemeClr val="accent6">
                  <a:lumMod val="50000"/>
                </a:schemeClr>
              </a:solidFill>
            </a:endParaRPr>
          </a:p>
        </p:txBody>
      </p:sp>
      <p:sp>
        <p:nvSpPr>
          <p:cNvPr id="6" name="TextBox 5"/>
          <p:cNvSpPr txBox="1"/>
          <p:nvPr/>
        </p:nvSpPr>
        <p:spPr>
          <a:xfrm>
            <a:off x="558055" y="2325705"/>
            <a:ext cx="7531845" cy="3046988"/>
          </a:xfrm>
          <a:prstGeom prst="rect">
            <a:avLst/>
          </a:prstGeom>
          <a:noFill/>
        </p:spPr>
        <p:txBody>
          <a:bodyPr wrap="square" rtlCol="0">
            <a:spAutoFit/>
          </a:bodyPr>
          <a:lstStyle/>
          <a:p>
            <a:r>
              <a:rPr lang="en-US" sz="2400" dirty="0"/>
              <a:t>Dr. Thomas </a:t>
            </a:r>
            <a:r>
              <a:rPr lang="en-US" sz="2400" dirty="0" err="1"/>
              <a:t>Hegarty</a:t>
            </a:r>
            <a:r>
              <a:rPr lang="en-US" sz="2400" dirty="0"/>
              <a:t> is a radiation oncologist at Heartland Cancer Center of Great Bend. A radiation oncologist is a specialized doctor that takes the equivalent of sunbeam (photons, electrons and sometimes protons) and shapes a beam, passing it through the body to hit and treat cancer.  Dr. </a:t>
            </a:r>
            <a:r>
              <a:rPr lang="en-US" sz="2400" dirty="0" err="1"/>
              <a:t>Hegarty</a:t>
            </a:r>
            <a:r>
              <a:rPr lang="en-US" sz="2400" dirty="0"/>
              <a:t> has been in the field of radiation oncology for over 30 years.</a:t>
            </a:r>
          </a:p>
        </p:txBody>
      </p:sp>
      <p:pic>
        <p:nvPicPr>
          <p:cNvPr id="3" name="Picture 2"/>
          <p:cNvPicPr>
            <a:picLocks noChangeAspect="1"/>
          </p:cNvPicPr>
          <p:nvPr/>
        </p:nvPicPr>
        <p:blipFill>
          <a:blip r:embed="rId2"/>
          <a:stretch>
            <a:fillRect/>
          </a:stretch>
        </p:blipFill>
        <p:spPr>
          <a:xfrm>
            <a:off x="8473440" y="1733856"/>
            <a:ext cx="2702560" cy="3378200"/>
          </a:xfrm>
          <a:prstGeom prst="rect">
            <a:avLst/>
          </a:prstGeom>
        </p:spPr>
      </p:pic>
      <p:pic>
        <p:nvPicPr>
          <p:cNvPr id="9" name="Picture 8"/>
          <p:cNvPicPr>
            <a:picLocks noChangeAspect="1"/>
          </p:cNvPicPr>
          <p:nvPr/>
        </p:nvPicPr>
        <p:blipFill>
          <a:blip r:embed="rId3"/>
          <a:stretch>
            <a:fillRect/>
          </a:stretch>
        </p:blipFill>
        <p:spPr>
          <a:xfrm>
            <a:off x="8512996" y="5217107"/>
            <a:ext cx="2636735" cy="980494"/>
          </a:xfrm>
          <a:prstGeom prst="rect">
            <a:avLst/>
          </a:prstGeom>
        </p:spPr>
      </p:pic>
    </p:spTree>
    <p:extLst>
      <p:ext uri="{BB962C8B-B14F-4D97-AF65-F5344CB8AC3E}">
        <p14:creationId xmlns:p14="http://schemas.microsoft.com/office/powerpoint/2010/main" val="1386040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PANEL MEMBER</a:t>
            </a:r>
            <a:endParaRPr lang="en-US" sz="5400" dirty="0">
              <a:solidFill>
                <a:schemeClr val="accent6">
                  <a:lumMod val="50000"/>
                </a:schemeClr>
              </a:solidFill>
            </a:endParaRPr>
          </a:p>
        </p:txBody>
      </p:sp>
      <p:sp>
        <p:nvSpPr>
          <p:cNvPr id="5" name="Title 1"/>
          <p:cNvSpPr txBox="1">
            <a:spLocks/>
          </p:cNvSpPr>
          <p:nvPr/>
        </p:nvSpPr>
        <p:spPr>
          <a:xfrm>
            <a:off x="558055" y="1435099"/>
            <a:ext cx="82303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Dr. Aisha Rush</a:t>
            </a:r>
            <a:endParaRPr lang="en-US" dirty="0">
              <a:solidFill>
                <a:schemeClr val="accent6">
                  <a:lumMod val="50000"/>
                </a:schemeClr>
              </a:solidFill>
            </a:endParaRPr>
          </a:p>
        </p:txBody>
      </p:sp>
      <p:sp>
        <p:nvSpPr>
          <p:cNvPr id="6" name="TextBox 5"/>
          <p:cNvSpPr txBox="1"/>
          <p:nvPr/>
        </p:nvSpPr>
        <p:spPr>
          <a:xfrm>
            <a:off x="558055" y="2325705"/>
            <a:ext cx="7531845" cy="3046988"/>
          </a:xfrm>
          <a:prstGeom prst="rect">
            <a:avLst/>
          </a:prstGeom>
          <a:noFill/>
        </p:spPr>
        <p:txBody>
          <a:bodyPr wrap="square" rtlCol="0">
            <a:spAutoFit/>
          </a:bodyPr>
          <a:lstStyle/>
          <a:p>
            <a:r>
              <a:rPr lang="en-US" sz="2400" dirty="0"/>
              <a:t>Dr. Rush </a:t>
            </a:r>
            <a:r>
              <a:rPr lang="en-US" sz="2400" dirty="0" smtClean="0"/>
              <a:t>is an OB/GYN with the Heartland Regional Health Clinic, located on the 2</a:t>
            </a:r>
            <a:r>
              <a:rPr lang="en-US" sz="2400" baseline="30000" dirty="0" smtClean="0"/>
              <a:t>nd</a:t>
            </a:r>
            <a:r>
              <a:rPr lang="en-US" sz="2400" dirty="0" smtClean="0"/>
              <a:t> floor of Great Bend Regional Hospital. She </a:t>
            </a:r>
            <a:r>
              <a:rPr lang="en-US" sz="2400" dirty="0"/>
              <a:t>and her family are originally from Ann Arbor, </a:t>
            </a:r>
            <a:r>
              <a:rPr lang="en-US" sz="2400" dirty="0" smtClean="0"/>
              <a:t>Michigan. She </a:t>
            </a:r>
            <a:r>
              <a:rPr lang="en-US" sz="2400" dirty="0"/>
              <a:t>prides herself in taking care of the "whole" patient and practices with the bio/psycho/social model in mind. She lives here in Great Bend with her husband and six children.</a:t>
            </a:r>
          </a:p>
        </p:txBody>
      </p:sp>
      <p:pic>
        <p:nvPicPr>
          <p:cNvPr id="3" name="Picture 2"/>
          <p:cNvPicPr>
            <a:picLocks noChangeAspect="1"/>
          </p:cNvPicPr>
          <p:nvPr/>
        </p:nvPicPr>
        <p:blipFill>
          <a:blip r:embed="rId2"/>
          <a:stretch>
            <a:fillRect/>
          </a:stretch>
        </p:blipFill>
        <p:spPr>
          <a:xfrm>
            <a:off x="8473440" y="1733856"/>
            <a:ext cx="2702560" cy="3378200"/>
          </a:xfrm>
          <a:prstGeom prst="rect">
            <a:avLst/>
          </a:prstGeom>
        </p:spPr>
      </p:pic>
      <p:pic>
        <p:nvPicPr>
          <p:cNvPr id="9" name="Picture 8"/>
          <p:cNvPicPr>
            <a:picLocks noChangeAspect="1"/>
          </p:cNvPicPr>
          <p:nvPr/>
        </p:nvPicPr>
        <p:blipFill>
          <a:blip r:embed="rId3"/>
          <a:stretch>
            <a:fillRect/>
          </a:stretch>
        </p:blipFill>
        <p:spPr>
          <a:xfrm>
            <a:off x="8512996" y="5278388"/>
            <a:ext cx="2636735" cy="857932"/>
          </a:xfrm>
          <a:prstGeom prst="rect">
            <a:avLst/>
          </a:prstGeom>
        </p:spPr>
      </p:pic>
    </p:spTree>
    <p:extLst>
      <p:ext uri="{BB962C8B-B14F-4D97-AF65-F5344CB8AC3E}">
        <p14:creationId xmlns:p14="http://schemas.microsoft.com/office/powerpoint/2010/main" val="32224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PANEL MEMBER</a:t>
            </a:r>
            <a:endParaRPr lang="en-US" sz="5400" dirty="0">
              <a:solidFill>
                <a:schemeClr val="accent6">
                  <a:lumMod val="50000"/>
                </a:schemeClr>
              </a:solidFill>
            </a:endParaRPr>
          </a:p>
        </p:txBody>
      </p:sp>
      <p:sp>
        <p:nvSpPr>
          <p:cNvPr id="5" name="Title 1"/>
          <p:cNvSpPr txBox="1">
            <a:spLocks/>
          </p:cNvSpPr>
          <p:nvPr/>
        </p:nvSpPr>
        <p:spPr>
          <a:xfrm>
            <a:off x="558055" y="1435099"/>
            <a:ext cx="82303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Shelly Schneider, RN</a:t>
            </a:r>
            <a:endParaRPr lang="en-US" dirty="0">
              <a:solidFill>
                <a:schemeClr val="accent6">
                  <a:lumMod val="50000"/>
                </a:schemeClr>
              </a:solidFill>
            </a:endParaRPr>
          </a:p>
        </p:txBody>
      </p:sp>
      <p:sp>
        <p:nvSpPr>
          <p:cNvPr id="6" name="TextBox 5"/>
          <p:cNvSpPr txBox="1"/>
          <p:nvPr/>
        </p:nvSpPr>
        <p:spPr>
          <a:xfrm>
            <a:off x="558055" y="2325705"/>
            <a:ext cx="7531845" cy="3785652"/>
          </a:xfrm>
          <a:prstGeom prst="rect">
            <a:avLst/>
          </a:prstGeom>
          <a:noFill/>
        </p:spPr>
        <p:txBody>
          <a:bodyPr wrap="square" rtlCol="0">
            <a:spAutoFit/>
          </a:bodyPr>
          <a:lstStyle/>
          <a:p>
            <a:r>
              <a:rPr lang="en-US" sz="2400" dirty="0" smtClean="0"/>
              <a:t>Shelly Schneider is the Director of Public Health for Barton County. She earned a nursing degree from Fort Hays State University, and has worked in several settings including hospitals, home health agencies, private pediatric practices, and now in public health. She has been with Barton County since 2014, and is an advocate for vaccination and disease prevention. Shelly is married to her husband, Keith, and they live on a farm with their two teenage daughters.</a:t>
            </a:r>
            <a:endParaRPr lang="en-US" sz="2400" dirty="0"/>
          </a:p>
        </p:txBody>
      </p:sp>
      <p:pic>
        <p:nvPicPr>
          <p:cNvPr id="3" name="Picture 2"/>
          <p:cNvPicPr>
            <a:picLocks noChangeAspect="1"/>
          </p:cNvPicPr>
          <p:nvPr/>
        </p:nvPicPr>
        <p:blipFill>
          <a:blip r:embed="rId2"/>
          <a:stretch>
            <a:fillRect/>
          </a:stretch>
        </p:blipFill>
        <p:spPr>
          <a:xfrm>
            <a:off x="8557895" y="1733856"/>
            <a:ext cx="2533650" cy="3378200"/>
          </a:xfrm>
          <a:prstGeom prst="rect">
            <a:avLst/>
          </a:prstGeom>
        </p:spPr>
      </p:pic>
      <p:pic>
        <p:nvPicPr>
          <p:cNvPr id="9" name="Picture 8"/>
          <p:cNvPicPr>
            <a:picLocks noChangeAspect="1"/>
          </p:cNvPicPr>
          <p:nvPr/>
        </p:nvPicPr>
        <p:blipFill>
          <a:blip r:embed="rId3"/>
          <a:stretch>
            <a:fillRect/>
          </a:stretch>
        </p:blipFill>
        <p:spPr>
          <a:xfrm>
            <a:off x="8557895" y="5271093"/>
            <a:ext cx="2953194" cy="913807"/>
          </a:xfrm>
          <a:prstGeom prst="rect">
            <a:avLst/>
          </a:prstGeom>
        </p:spPr>
      </p:pic>
    </p:spTree>
    <p:extLst>
      <p:ext uri="{BB962C8B-B14F-4D97-AF65-F5344CB8AC3E}">
        <p14:creationId xmlns:p14="http://schemas.microsoft.com/office/powerpoint/2010/main" val="328205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PANEL MEMBER</a:t>
            </a:r>
            <a:endParaRPr lang="en-US" sz="5400" dirty="0">
              <a:solidFill>
                <a:schemeClr val="accent6">
                  <a:lumMod val="50000"/>
                </a:schemeClr>
              </a:solidFill>
            </a:endParaRPr>
          </a:p>
        </p:txBody>
      </p:sp>
      <p:sp>
        <p:nvSpPr>
          <p:cNvPr id="5" name="Title 1"/>
          <p:cNvSpPr txBox="1">
            <a:spLocks/>
          </p:cNvSpPr>
          <p:nvPr/>
        </p:nvSpPr>
        <p:spPr>
          <a:xfrm>
            <a:off x="558055" y="1435099"/>
            <a:ext cx="82303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Susan </a:t>
            </a:r>
            <a:r>
              <a:rPr lang="en-US" dirty="0" err="1" smtClean="0">
                <a:solidFill>
                  <a:schemeClr val="accent6">
                    <a:lumMod val="50000"/>
                  </a:schemeClr>
                </a:solidFill>
              </a:rPr>
              <a:t>Pfannenstiel</a:t>
            </a:r>
            <a:r>
              <a:rPr lang="en-US" dirty="0" smtClean="0">
                <a:solidFill>
                  <a:schemeClr val="accent6">
                    <a:lumMod val="50000"/>
                  </a:schemeClr>
                </a:solidFill>
              </a:rPr>
              <a:t>, Survivor</a:t>
            </a:r>
            <a:endParaRPr lang="en-US" dirty="0">
              <a:solidFill>
                <a:schemeClr val="accent6">
                  <a:lumMod val="50000"/>
                </a:schemeClr>
              </a:solidFill>
            </a:endParaRPr>
          </a:p>
        </p:txBody>
      </p:sp>
      <p:sp>
        <p:nvSpPr>
          <p:cNvPr id="6" name="TextBox 5"/>
          <p:cNvSpPr txBox="1"/>
          <p:nvPr/>
        </p:nvSpPr>
        <p:spPr>
          <a:xfrm>
            <a:off x="558055" y="2325705"/>
            <a:ext cx="7696945" cy="3693319"/>
          </a:xfrm>
          <a:prstGeom prst="rect">
            <a:avLst/>
          </a:prstGeom>
          <a:noFill/>
        </p:spPr>
        <p:txBody>
          <a:bodyPr wrap="square" rtlCol="0">
            <a:spAutoFit/>
          </a:bodyPr>
          <a:lstStyle/>
          <a:p>
            <a:r>
              <a:rPr lang="en-US" sz="2600" dirty="0" smtClean="0"/>
              <a:t>Susan </a:t>
            </a:r>
            <a:r>
              <a:rPr lang="en-US" sz="2600" dirty="0"/>
              <a:t>was diagnosed with Stage </a:t>
            </a:r>
            <a:r>
              <a:rPr lang="en-US" sz="2600" dirty="0" smtClean="0"/>
              <a:t>4 cancer </a:t>
            </a:r>
            <a:r>
              <a:rPr lang="en-US" sz="2600" dirty="0"/>
              <a:t>of the right tonsil </a:t>
            </a:r>
            <a:r>
              <a:rPr lang="en-US" sz="2600" dirty="0" smtClean="0"/>
              <a:t>from </a:t>
            </a:r>
            <a:r>
              <a:rPr lang="en-US" sz="2600" dirty="0"/>
              <a:t>HPV at the age of 53. </a:t>
            </a:r>
            <a:r>
              <a:rPr lang="en-US" sz="2600" dirty="0" smtClean="0"/>
              <a:t>She </a:t>
            </a:r>
            <a:r>
              <a:rPr lang="en-US" sz="2600" dirty="0"/>
              <a:t>had surgery to remove her tonsil, she got a port-a-</a:t>
            </a:r>
            <a:r>
              <a:rPr lang="en-US" sz="2600" dirty="0" err="1"/>
              <a:t>cath</a:t>
            </a:r>
            <a:r>
              <a:rPr lang="en-US" sz="2600" dirty="0"/>
              <a:t>, and feeding tube. She underwent chemo and radiation together, finishing in January 2014</a:t>
            </a:r>
            <a:r>
              <a:rPr lang="en-US" sz="2600" dirty="0" smtClean="0"/>
              <a:t>. </a:t>
            </a:r>
            <a:r>
              <a:rPr lang="en-US" sz="2600" dirty="0"/>
              <a:t>She is doing well now, 2 years later. She is 75 pounds lighter than when she </a:t>
            </a:r>
            <a:r>
              <a:rPr lang="en-US" sz="2600" dirty="0" smtClean="0"/>
              <a:t>started. She </a:t>
            </a:r>
            <a:r>
              <a:rPr lang="en-US" sz="2600" dirty="0"/>
              <a:t>would have had the vaccine and encourages other to do the same.</a:t>
            </a:r>
          </a:p>
        </p:txBody>
      </p:sp>
      <p:pic>
        <p:nvPicPr>
          <p:cNvPr id="3" name="Picture 2"/>
          <p:cNvPicPr>
            <a:picLocks noChangeAspect="1"/>
          </p:cNvPicPr>
          <p:nvPr/>
        </p:nvPicPr>
        <p:blipFill rotWithShape="1">
          <a:blip r:embed="rId2"/>
          <a:srcRect l="18600" b="12786"/>
          <a:stretch/>
        </p:blipFill>
        <p:spPr>
          <a:xfrm rot="5400000">
            <a:off x="8349144" y="2739561"/>
            <a:ext cx="3308653" cy="2658744"/>
          </a:xfrm>
          <a:prstGeom prst="rect">
            <a:avLst/>
          </a:prstGeom>
        </p:spPr>
      </p:pic>
    </p:spTree>
    <p:extLst>
      <p:ext uri="{BB962C8B-B14F-4D97-AF65-F5344CB8AC3E}">
        <p14:creationId xmlns:p14="http://schemas.microsoft.com/office/powerpoint/2010/main" val="2188342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PANEL MEMBER</a:t>
            </a:r>
            <a:endParaRPr lang="en-US" sz="5400" dirty="0">
              <a:solidFill>
                <a:schemeClr val="accent6">
                  <a:lumMod val="50000"/>
                </a:schemeClr>
              </a:solidFill>
            </a:endParaRPr>
          </a:p>
        </p:txBody>
      </p:sp>
      <p:sp>
        <p:nvSpPr>
          <p:cNvPr id="5" name="Title 1"/>
          <p:cNvSpPr txBox="1">
            <a:spLocks/>
          </p:cNvSpPr>
          <p:nvPr/>
        </p:nvSpPr>
        <p:spPr>
          <a:xfrm>
            <a:off x="558055" y="1435099"/>
            <a:ext cx="82303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smtClean="0">
                <a:solidFill>
                  <a:schemeClr val="accent6">
                    <a:lumMod val="50000"/>
                  </a:schemeClr>
                </a:solidFill>
              </a:rPr>
              <a:t>Sharilyn</a:t>
            </a:r>
            <a:r>
              <a:rPr lang="en-US" dirty="0" smtClean="0">
                <a:solidFill>
                  <a:schemeClr val="accent6">
                    <a:lumMod val="50000"/>
                  </a:schemeClr>
                </a:solidFill>
              </a:rPr>
              <a:t> Collins, Survivor</a:t>
            </a:r>
            <a:endParaRPr lang="en-US" dirty="0">
              <a:solidFill>
                <a:schemeClr val="accent6">
                  <a:lumMod val="50000"/>
                </a:schemeClr>
              </a:solidFill>
            </a:endParaRPr>
          </a:p>
        </p:txBody>
      </p:sp>
      <p:sp>
        <p:nvSpPr>
          <p:cNvPr id="6" name="TextBox 5"/>
          <p:cNvSpPr txBox="1"/>
          <p:nvPr/>
        </p:nvSpPr>
        <p:spPr>
          <a:xfrm>
            <a:off x="558055" y="2325705"/>
            <a:ext cx="7430245" cy="3293209"/>
          </a:xfrm>
          <a:prstGeom prst="rect">
            <a:avLst/>
          </a:prstGeom>
          <a:noFill/>
        </p:spPr>
        <p:txBody>
          <a:bodyPr wrap="square" rtlCol="0">
            <a:spAutoFit/>
          </a:bodyPr>
          <a:lstStyle/>
          <a:p>
            <a:r>
              <a:rPr lang="en-US" sz="2600" dirty="0" smtClean="0"/>
              <a:t>Shari was diagnosed in 2009 at the age of 41. with Cervical </a:t>
            </a:r>
            <a:r>
              <a:rPr lang="en-US" sz="2600" dirty="0"/>
              <a:t>Cancer, HPV </a:t>
            </a:r>
            <a:r>
              <a:rPr lang="en-US" sz="2600" dirty="0" smtClean="0"/>
              <a:t>positive. She was treated </a:t>
            </a:r>
            <a:r>
              <a:rPr lang="en-US" sz="2600" dirty="0"/>
              <a:t>with radiation and </a:t>
            </a:r>
            <a:r>
              <a:rPr lang="en-US" sz="2600" dirty="0" smtClean="0"/>
              <a:t>chemotherapy. In 2011, the disease reoccurred </a:t>
            </a:r>
            <a:r>
              <a:rPr lang="en-US" sz="2600" dirty="0"/>
              <a:t>with evidence of metastasis treated with extensive surgery. </a:t>
            </a:r>
            <a:r>
              <a:rPr lang="en-US" sz="2600" dirty="0" smtClean="0"/>
              <a:t>She is now 49 years old. Shari </a:t>
            </a:r>
            <a:r>
              <a:rPr lang="en-US" sz="2600" dirty="0"/>
              <a:t>recommends the </a:t>
            </a:r>
            <a:r>
              <a:rPr lang="en-US" sz="2600" dirty="0" smtClean="0"/>
              <a:t>HPV vaccine to prevent what she went through.</a:t>
            </a:r>
            <a:endParaRPr lang="en-US" sz="2600" dirty="0"/>
          </a:p>
        </p:txBody>
      </p:sp>
      <p:pic>
        <p:nvPicPr>
          <p:cNvPr id="3" name="Picture 2"/>
          <p:cNvPicPr>
            <a:picLocks noChangeAspect="1"/>
          </p:cNvPicPr>
          <p:nvPr/>
        </p:nvPicPr>
        <p:blipFill rotWithShape="1">
          <a:blip r:embed="rId2"/>
          <a:srcRect t="10367" b="12060"/>
          <a:stretch/>
        </p:blipFill>
        <p:spPr>
          <a:xfrm>
            <a:off x="8559800" y="2036088"/>
            <a:ext cx="2597980" cy="3582826"/>
          </a:xfrm>
          <a:prstGeom prst="rect">
            <a:avLst/>
          </a:prstGeom>
        </p:spPr>
      </p:pic>
    </p:spTree>
    <p:extLst>
      <p:ext uri="{BB962C8B-B14F-4D97-AF65-F5344CB8AC3E}">
        <p14:creationId xmlns:p14="http://schemas.microsoft.com/office/powerpoint/2010/main" val="781003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2039" y="1037639"/>
            <a:ext cx="7207921" cy="4782721"/>
          </a:xfrm>
          <a:prstGeom prst="rect">
            <a:avLst/>
          </a:prstGeom>
        </p:spPr>
      </p:pic>
      <p:sp>
        <p:nvSpPr>
          <p:cNvPr id="3" name="Rectangle 2"/>
          <p:cNvSpPr/>
          <p:nvPr/>
        </p:nvSpPr>
        <p:spPr>
          <a:xfrm>
            <a:off x="696686" y="160476"/>
            <a:ext cx="9003274" cy="923330"/>
          </a:xfrm>
          <a:prstGeom prst="rect">
            <a:avLst/>
          </a:prstGeom>
        </p:spPr>
        <p:txBody>
          <a:bodyPr wrap="square">
            <a:spAutoFit/>
          </a:bodyPr>
          <a:lstStyle/>
          <a:p>
            <a:pPr lvl="0"/>
            <a:r>
              <a:rPr lang="en-US" sz="5400" dirty="0" smtClean="0">
                <a:solidFill>
                  <a:srgbClr val="D53DD0">
                    <a:lumMod val="50000"/>
                  </a:srgbClr>
                </a:solidFill>
              </a:rPr>
              <a:t>CEU EVENT INVITATION</a:t>
            </a:r>
            <a:endParaRPr lang="en-US" sz="5400" dirty="0">
              <a:solidFill>
                <a:srgbClr val="D53DD0">
                  <a:lumMod val="50000"/>
                </a:srgbClr>
              </a:solidFill>
            </a:endParaRPr>
          </a:p>
        </p:txBody>
      </p:sp>
    </p:spTree>
    <p:extLst>
      <p:ext uri="{BB962C8B-B14F-4D97-AF65-F5344CB8AC3E}">
        <p14:creationId xmlns:p14="http://schemas.microsoft.com/office/powerpoint/2010/main" val="1546465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SURVEY</a:t>
            </a:r>
            <a:endParaRPr lang="en-US" sz="9600" dirty="0"/>
          </a:p>
        </p:txBody>
      </p:sp>
      <p:sp>
        <p:nvSpPr>
          <p:cNvPr id="3" name="Subtitle 2"/>
          <p:cNvSpPr>
            <a:spLocks noGrp="1"/>
          </p:cNvSpPr>
          <p:nvPr>
            <p:ph type="subTitle" idx="1"/>
          </p:nvPr>
        </p:nvSpPr>
        <p:spPr/>
        <p:txBody>
          <a:bodyPr>
            <a:normAutofit/>
          </a:bodyPr>
          <a:lstStyle/>
          <a:p>
            <a:r>
              <a:rPr lang="en-US" sz="4800" dirty="0"/>
              <a:t>http://</a:t>
            </a:r>
            <a:r>
              <a:rPr lang="en-US" sz="4800" dirty="0" smtClean="0"/>
              <a:t>bit.do/HPVafter</a:t>
            </a:r>
            <a:endParaRPr lang="en-US" sz="4800" dirty="0"/>
          </a:p>
        </p:txBody>
      </p:sp>
    </p:spTree>
    <p:extLst>
      <p:ext uri="{BB962C8B-B14F-4D97-AF65-F5344CB8AC3E}">
        <p14:creationId xmlns:p14="http://schemas.microsoft.com/office/powerpoint/2010/main" val="386575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6" y="467347"/>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rgbClr val="D53DD0">
                    <a:lumMod val="50000"/>
                  </a:srgbClr>
                </a:solidFill>
              </a:rPr>
              <a:t>Q&amp;A – PANEL MEMBERS</a:t>
            </a:r>
            <a:endParaRPr lang="en-US" sz="5400" dirty="0">
              <a:solidFill>
                <a:srgbClr val="D53DD0">
                  <a:lumMod val="50000"/>
                </a:srgbClr>
              </a:solidFill>
            </a:endParaRPr>
          </a:p>
        </p:txBody>
      </p:sp>
      <p:sp>
        <p:nvSpPr>
          <p:cNvPr id="5" name="Title 1"/>
          <p:cNvSpPr txBox="1">
            <a:spLocks/>
          </p:cNvSpPr>
          <p:nvPr/>
        </p:nvSpPr>
        <p:spPr>
          <a:xfrm>
            <a:off x="558056" y="1478800"/>
            <a:ext cx="2002264" cy="73485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dirty="0" smtClean="0">
                <a:solidFill>
                  <a:prstClr val="black"/>
                </a:solidFill>
              </a:rPr>
              <a:t>Dr. Tom </a:t>
            </a:r>
            <a:r>
              <a:rPr lang="en-US" sz="2600" dirty="0" err="1" smtClean="0">
                <a:solidFill>
                  <a:prstClr val="black"/>
                </a:solidFill>
              </a:rPr>
              <a:t>Hegarty</a:t>
            </a:r>
            <a:endParaRPr lang="en-US" sz="2600" dirty="0">
              <a:solidFill>
                <a:prstClr val="black"/>
              </a:solidFill>
            </a:endParaRPr>
          </a:p>
        </p:txBody>
      </p:sp>
      <p:pic>
        <p:nvPicPr>
          <p:cNvPr id="3" name="Picture 2"/>
          <p:cNvPicPr>
            <a:picLocks noChangeAspect="1"/>
          </p:cNvPicPr>
          <p:nvPr/>
        </p:nvPicPr>
        <p:blipFill rotWithShape="1">
          <a:blip r:embed="rId2"/>
          <a:srcRect l="21646" t="6273" r="15314"/>
          <a:stretch/>
        </p:blipFill>
        <p:spPr>
          <a:xfrm>
            <a:off x="673769" y="2386905"/>
            <a:ext cx="1817696" cy="3378200"/>
          </a:xfrm>
          <a:prstGeom prst="rect">
            <a:avLst/>
          </a:prstGeom>
        </p:spPr>
      </p:pic>
      <p:sp>
        <p:nvSpPr>
          <p:cNvPr id="7" name="Title 1"/>
          <p:cNvSpPr txBox="1">
            <a:spLocks/>
          </p:cNvSpPr>
          <p:nvPr/>
        </p:nvSpPr>
        <p:spPr>
          <a:xfrm>
            <a:off x="2646948" y="1478800"/>
            <a:ext cx="1819384" cy="73485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dirty="0" smtClean="0">
                <a:solidFill>
                  <a:prstClr val="black"/>
                </a:solidFill>
              </a:rPr>
              <a:t>Dr. Aisha Rush</a:t>
            </a:r>
            <a:endParaRPr lang="en-US" sz="2600" dirty="0">
              <a:solidFill>
                <a:prstClr val="black"/>
              </a:solidFill>
            </a:endParaRPr>
          </a:p>
        </p:txBody>
      </p:sp>
      <p:pic>
        <p:nvPicPr>
          <p:cNvPr id="10" name="Picture 9"/>
          <p:cNvPicPr>
            <a:picLocks noChangeAspect="1"/>
          </p:cNvPicPr>
          <p:nvPr/>
        </p:nvPicPr>
        <p:blipFill rotWithShape="1">
          <a:blip r:embed="rId3"/>
          <a:srcRect l="9260" r="17728"/>
          <a:stretch/>
        </p:blipFill>
        <p:spPr>
          <a:xfrm>
            <a:off x="2646948" y="2386905"/>
            <a:ext cx="1973179" cy="3378200"/>
          </a:xfrm>
          <a:prstGeom prst="rect">
            <a:avLst/>
          </a:prstGeom>
        </p:spPr>
      </p:pic>
      <p:sp>
        <p:nvSpPr>
          <p:cNvPr id="11" name="Title 1"/>
          <p:cNvSpPr txBox="1">
            <a:spLocks/>
          </p:cNvSpPr>
          <p:nvPr/>
        </p:nvSpPr>
        <p:spPr>
          <a:xfrm>
            <a:off x="4842882" y="1478800"/>
            <a:ext cx="1819384" cy="73485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dirty="0" smtClean="0">
                <a:solidFill>
                  <a:prstClr val="black"/>
                </a:solidFill>
              </a:rPr>
              <a:t>Shelly Schneider</a:t>
            </a:r>
            <a:endParaRPr lang="en-US" sz="2600" dirty="0">
              <a:solidFill>
                <a:prstClr val="black"/>
              </a:solidFill>
            </a:endParaRPr>
          </a:p>
        </p:txBody>
      </p:sp>
      <p:pic>
        <p:nvPicPr>
          <p:cNvPr id="13" name="Picture 12"/>
          <p:cNvPicPr>
            <a:picLocks noChangeAspect="1"/>
          </p:cNvPicPr>
          <p:nvPr/>
        </p:nvPicPr>
        <p:blipFill rotWithShape="1">
          <a:blip r:embed="rId4"/>
          <a:srcRect l="11298" r="11583"/>
          <a:stretch/>
        </p:blipFill>
        <p:spPr>
          <a:xfrm>
            <a:off x="4775610" y="2386905"/>
            <a:ext cx="1953929" cy="3378200"/>
          </a:xfrm>
          <a:prstGeom prst="rect">
            <a:avLst/>
          </a:prstGeom>
        </p:spPr>
      </p:pic>
      <p:sp>
        <p:nvSpPr>
          <p:cNvPr id="14" name="Title 1"/>
          <p:cNvSpPr txBox="1">
            <a:spLocks/>
          </p:cNvSpPr>
          <p:nvPr/>
        </p:nvSpPr>
        <p:spPr>
          <a:xfrm>
            <a:off x="6885020" y="1478800"/>
            <a:ext cx="1854239" cy="73485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dirty="0" smtClean="0">
                <a:solidFill>
                  <a:prstClr val="black"/>
                </a:solidFill>
              </a:rPr>
              <a:t>Susan </a:t>
            </a:r>
            <a:r>
              <a:rPr lang="en-US" sz="2200" dirty="0" err="1" smtClean="0">
                <a:solidFill>
                  <a:prstClr val="black"/>
                </a:solidFill>
              </a:rPr>
              <a:t>Pfannenstiel</a:t>
            </a:r>
            <a:endParaRPr lang="en-US" sz="2200" dirty="0">
              <a:solidFill>
                <a:prstClr val="black"/>
              </a:solidFill>
            </a:endParaRPr>
          </a:p>
        </p:txBody>
      </p:sp>
      <p:pic>
        <p:nvPicPr>
          <p:cNvPr id="15" name="Picture 14"/>
          <p:cNvPicPr>
            <a:picLocks noChangeAspect="1"/>
          </p:cNvPicPr>
          <p:nvPr/>
        </p:nvPicPr>
        <p:blipFill rotWithShape="1">
          <a:blip r:embed="rId5"/>
          <a:srcRect l="19227" t="14405" b="26481"/>
          <a:stretch/>
        </p:blipFill>
        <p:spPr>
          <a:xfrm rot="5400000">
            <a:off x="6123039" y="3148887"/>
            <a:ext cx="3378201" cy="1854238"/>
          </a:xfrm>
          <a:prstGeom prst="rect">
            <a:avLst/>
          </a:prstGeom>
        </p:spPr>
      </p:pic>
      <p:sp>
        <p:nvSpPr>
          <p:cNvPr id="16" name="Title 1"/>
          <p:cNvSpPr txBox="1">
            <a:spLocks/>
          </p:cNvSpPr>
          <p:nvPr/>
        </p:nvSpPr>
        <p:spPr>
          <a:xfrm>
            <a:off x="8994432" y="1478801"/>
            <a:ext cx="1819384" cy="73485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600" dirty="0" err="1" smtClean="0">
                <a:solidFill>
                  <a:prstClr val="black"/>
                </a:solidFill>
              </a:rPr>
              <a:t>Sharilyn</a:t>
            </a:r>
            <a:endParaRPr lang="en-US" sz="2600" dirty="0" smtClean="0">
              <a:solidFill>
                <a:prstClr val="black"/>
              </a:solidFill>
            </a:endParaRPr>
          </a:p>
          <a:p>
            <a:pPr algn="ctr"/>
            <a:r>
              <a:rPr lang="en-US" sz="2600" dirty="0" smtClean="0">
                <a:solidFill>
                  <a:prstClr val="black"/>
                </a:solidFill>
              </a:rPr>
              <a:t>Collins</a:t>
            </a:r>
            <a:endParaRPr lang="en-US" sz="2200" dirty="0">
              <a:solidFill>
                <a:prstClr val="black"/>
              </a:solidFill>
            </a:endParaRPr>
          </a:p>
        </p:txBody>
      </p:sp>
      <p:pic>
        <p:nvPicPr>
          <p:cNvPr id="17" name="Picture 16"/>
          <p:cNvPicPr>
            <a:picLocks noChangeAspect="1"/>
          </p:cNvPicPr>
          <p:nvPr/>
        </p:nvPicPr>
        <p:blipFill rotWithShape="1">
          <a:blip r:embed="rId6"/>
          <a:srcRect l="6468" t="12483" r="16794" b="21514"/>
          <a:stretch/>
        </p:blipFill>
        <p:spPr>
          <a:xfrm>
            <a:off x="8894740" y="2386905"/>
            <a:ext cx="2228354" cy="3407343"/>
          </a:xfrm>
          <a:prstGeom prst="rect">
            <a:avLst/>
          </a:prstGeom>
        </p:spPr>
      </p:pic>
    </p:spTree>
    <p:extLst>
      <p:ext uri="{BB962C8B-B14F-4D97-AF65-F5344CB8AC3E}">
        <p14:creationId xmlns:p14="http://schemas.microsoft.com/office/powerpoint/2010/main" val="4083724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499" y="1263722"/>
            <a:ext cx="11207787" cy="5479834"/>
          </a:xfrm>
          <a:prstGeom prst="rect">
            <a:avLst/>
          </a:prstGeom>
        </p:spPr>
      </p:pic>
      <p:sp>
        <p:nvSpPr>
          <p:cNvPr id="3" name="Rectangle 2"/>
          <p:cNvSpPr/>
          <p:nvPr/>
        </p:nvSpPr>
        <p:spPr>
          <a:xfrm>
            <a:off x="385499" y="189637"/>
            <a:ext cx="9694672" cy="923330"/>
          </a:xfrm>
          <a:prstGeom prst="rect">
            <a:avLst/>
          </a:prstGeom>
        </p:spPr>
        <p:txBody>
          <a:bodyPr wrap="square">
            <a:spAutoFit/>
          </a:bodyPr>
          <a:lstStyle/>
          <a:p>
            <a:pPr lvl="0"/>
            <a:r>
              <a:rPr lang="en-US" sz="5400" dirty="0" smtClean="0">
                <a:solidFill>
                  <a:srgbClr val="D53DD0">
                    <a:lumMod val="50000"/>
                  </a:srgbClr>
                </a:solidFill>
              </a:rPr>
              <a:t>SURVEY RESULTS</a:t>
            </a:r>
            <a:endParaRPr lang="en-US" sz="5400" dirty="0">
              <a:solidFill>
                <a:srgbClr val="D53DD0">
                  <a:lumMod val="50000"/>
                </a:srgbClr>
              </a:solidFill>
            </a:endParaRPr>
          </a:p>
        </p:txBody>
      </p:sp>
    </p:spTree>
    <p:extLst>
      <p:ext uri="{BB962C8B-B14F-4D97-AF65-F5344CB8AC3E}">
        <p14:creationId xmlns:p14="http://schemas.microsoft.com/office/powerpoint/2010/main" val="333663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WELCOME</a:t>
            </a:r>
            <a:endParaRPr lang="en-US" sz="9600" dirty="0"/>
          </a:p>
        </p:txBody>
      </p:sp>
      <p:sp>
        <p:nvSpPr>
          <p:cNvPr id="3" name="Subtitle 2"/>
          <p:cNvSpPr>
            <a:spLocks noGrp="1"/>
          </p:cNvSpPr>
          <p:nvPr>
            <p:ph type="subTitle" idx="1"/>
          </p:nvPr>
        </p:nvSpPr>
        <p:spPr/>
        <p:txBody>
          <a:bodyPr>
            <a:normAutofit/>
          </a:bodyPr>
          <a:lstStyle/>
          <a:p>
            <a:r>
              <a:rPr lang="en-US" sz="2400" dirty="0" smtClean="0"/>
              <a:t>“Someone You Love” HPV Documentary &amp; Seminar</a:t>
            </a:r>
            <a:endParaRPr lang="en-US" sz="2400" dirty="0"/>
          </a:p>
        </p:txBody>
      </p:sp>
    </p:spTree>
    <p:extLst>
      <p:ext uri="{BB962C8B-B14F-4D97-AF65-F5344CB8AC3E}">
        <p14:creationId xmlns:p14="http://schemas.microsoft.com/office/powerpoint/2010/main" val="2596772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accent6">
                    <a:lumMod val="50000"/>
                  </a:schemeClr>
                </a:solidFill>
              </a:rPr>
              <a:t>SPONSORED BY</a:t>
            </a:r>
          </a:p>
        </p:txBody>
      </p:sp>
      <p:pic>
        <p:nvPicPr>
          <p:cNvPr id="4" name="Picture 3"/>
          <p:cNvPicPr>
            <a:picLocks noChangeAspect="1"/>
          </p:cNvPicPr>
          <p:nvPr/>
        </p:nvPicPr>
        <p:blipFill rotWithShape="1">
          <a:blip r:embed="rId2"/>
          <a:srcRect t="25303" b="22887"/>
          <a:stretch/>
        </p:blipFill>
        <p:spPr>
          <a:xfrm>
            <a:off x="8382000" y="4941462"/>
            <a:ext cx="2970932" cy="1539226"/>
          </a:xfrm>
          <a:prstGeom prst="rect">
            <a:avLst/>
          </a:prstGeom>
        </p:spPr>
      </p:pic>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Midwest Cancer Alliance</a:t>
            </a:r>
            <a:endParaRPr lang="en-US" dirty="0">
              <a:solidFill>
                <a:schemeClr val="accent6">
                  <a:lumMod val="50000"/>
                </a:schemeClr>
              </a:solidFill>
            </a:endParaRPr>
          </a:p>
        </p:txBody>
      </p:sp>
      <p:sp>
        <p:nvSpPr>
          <p:cNvPr id="6" name="TextBox 5"/>
          <p:cNvSpPr txBox="1"/>
          <p:nvPr/>
        </p:nvSpPr>
        <p:spPr>
          <a:xfrm>
            <a:off x="558055" y="2434400"/>
            <a:ext cx="10794877" cy="3046988"/>
          </a:xfrm>
          <a:prstGeom prst="rect">
            <a:avLst/>
          </a:prstGeom>
          <a:noFill/>
        </p:spPr>
        <p:txBody>
          <a:bodyPr wrap="square" rtlCol="0">
            <a:spAutoFit/>
          </a:bodyPr>
          <a:lstStyle/>
          <a:p>
            <a:r>
              <a:rPr lang="en-US" sz="2400" dirty="0"/>
              <a:t>The Midwest Cancer Alliance, also known as MCA, </a:t>
            </a:r>
            <a:r>
              <a:rPr lang="en-US" sz="2400" dirty="0" smtClean="0"/>
              <a:t>brings </a:t>
            </a:r>
            <a:r>
              <a:rPr lang="en-US" sz="2400" dirty="0"/>
              <a:t>together cancer research, care and support professionals to advance the quality and reach of cancer prevention, early detection, treatment, and </a:t>
            </a:r>
            <a:r>
              <a:rPr lang="en-US" sz="2400" dirty="0" smtClean="0"/>
              <a:t>survivorship. </a:t>
            </a:r>
            <a:r>
              <a:rPr lang="en-US" sz="2400" dirty="0"/>
              <a:t>MCA, the outreach division of The University of Kansas Cancer Center, links member hospitals, medical professionals and their patients with KU Cancer Center research and </a:t>
            </a:r>
            <a:r>
              <a:rPr lang="en-US" sz="2400" dirty="0" smtClean="0"/>
              <a:t/>
            </a:r>
            <a:br>
              <a:rPr lang="en-US" sz="2400" dirty="0" smtClean="0"/>
            </a:br>
            <a:r>
              <a:rPr lang="en-US" sz="2400" dirty="0" smtClean="0"/>
              <a:t>services </a:t>
            </a:r>
            <a:r>
              <a:rPr lang="en-US" sz="2400" dirty="0"/>
              <a:t>with so that the latest cancer research </a:t>
            </a:r>
            <a:r>
              <a:rPr lang="en-US" sz="2400" dirty="0" smtClean="0"/>
              <a:t/>
            </a:r>
            <a:br>
              <a:rPr lang="en-US" sz="2400" dirty="0" smtClean="0"/>
            </a:br>
            <a:r>
              <a:rPr lang="en-US" sz="2400" dirty="0" smtClean="0"/>
              <a:t>and </a:t>
            </a:r>
            <a:r>
              <a:rPr lang="en-US" sz="2400" dirty="0"/>
              <a:t>care can be accessed close to home</a:t>
            </a:r>
            <a:r>
              <a:rPr lang="en-US" sz="2400" dirty="0" smtClean="0"/>
              <a:t>.</a:t>
            </a:r>
            <a:endParaRPr lang="en-US" sz="2400" dirty="0"/>
          </a:p>
        </p:txBody>
      </p:sp>
      <p:sp>
        <p:nvSpPr>
          <p:cNvPr id="8" name="Title 1"/>
          <p:cNvSpPr txBox="1">
            <a:spLocks/>
          </p:cNvSpPr>
          <p:nvPr/>
        </p:nvSpPr>
        <p:spPr>
          <a:xfrm>
            <a:off x="558055" y="5807588"/>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solidFill>
                  <a:schemeClr val="accent6">
                    <a:lumMod val="50000"/>
                  </a:schemeClr>
                </a:solidFill>
              </a:rPr>
              <a:t>www.MidwestCancerAlliance.org</a:t>
            </a:r>
            <a:endParaRPr lang="en-US" sz="3400" dirty="0">
              <a:solidFill>
                <a:schemeClr val="accent6">
                  <a:lumMod val="50000"/>
                </a:schemeClr>
              </a:solidFill>
            </a:endParaRPr>
          </a:p>
        </p:txBody>
      </p:sp>
    </p:spTree>
    <p:extLst>
      <p:ext uri="{BB962C8B-B14F-4D97-AF65-F5344CB8AC3E}">
        <p14:creationId xmlns:p14="http://schemas.microsoft.com/office/powerpoint/2010/main" val="61216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43100" y="2917000"/>
            <a:ext cx="8483600" cy="2123658"/>
          </a:xfrm>
          <a:prstGeom prst="rect">
            <a:avLst/>
          </a:prstGeom>
          <a:noFill/>
        </p:spPr>
        <p:txBody>
          <a:bodyPr wrap="square" rtlCol="0">
            <a:spAutoFit/>
          </a:bodyPr>
          <a:lstStyle/>
          <a:p>
            <a:r>
              <a:rPr lang="en-US" sz="4400" dirty="0"/>
              <a:t>There are about a dozen high risk strains of HPV which can cause cancer.</a:t>
            </a:r>
          </a:p>
        </p:txBody>
      </p:sp>
    </p:spTree>
    <p:extLst>
      <p:ext uri="{BB962C8B-B14F-4D97-AF65-F5344CB8AC3E}">
        <p14:creationId xmlns:p14="http://schemas.microsoft.com/office/powerpoint/2010/main" val="1167480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accent6">
                    <a:lumMod val="50000"/>
                  </a:schemeClr>
                </a:solidFill>
              </a:rPr>
              <a:t>DID YOU KNOW?</a:t>
            </a:r>
            <a:endParaRPr lang="en-US" sz="5400" dirty="0">
              <a:solidFill>
                <a:schemeClr val="accent6">
                  <a:lumMod val="50000"/>
                </a:schemeClr>
              </a:solidFill>
            </a:endParaRPr>
          </a:p>
        </p:txBody>
      </p:sp>
      <p:sp>
        <p:nvSpPr>
          <p:cNvPr id="5" name="Title 1"/>
          <p:cNvSpPr txBox="1">
            <a:spLocks/>
          </p:cNvSpPr>
          <p:nvPr/>
        </p:nvSpPr>
        <p:spPr>
          <a:xfrm>
            <a:off x="558055" y="1435099"/>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Random Facts About the HPV Virus</a:t>
            </a:r>
            <a:endParaRPr lang="en-US" dirty="0">
              <a:solidFill>
                <a:schemeClr val="accent6">
                  <a:lumMod val="50000"/>
                </a:schemeClr>
              </a:solidFill>
            </a:endParaRPr>
          </a:p>
        </p:txBody>
      </p:sp>
      <p:sp>
        <p:nvSpPr>
          <p:cNvPr id="6" name="TextBox 5"/>
          <p:cNvSpPr txBox="1"/>
          <p:nvPr/>
        </p:nvSpPr>
        <p:spPr>
          <a:xfrm>
            <a:off x="1968500" y="2586800"/>
            <a:ext cx="9194800" cy="3539430"/>
          </a:xfrm>
          <a:prstGeom prst="rect">
            <a:avLst/>
          </a:prstGeom>
          <a:noFill/>
        </p:spPr>
        <p:txBody>
          <a:bodyPr wrap="square" rtlCol="0">
            <a:spAutoFit/>
          </a:bodyPr>
          <a:lstStyle/>
          <a:p>
            <a:r>
              <a:rPr lang="en-US" sz="3200" dirty="0"/>
              <a:t>Thus far, no serious side effects have been shown to be caused by HPV vaccines. The most common problems have been brief soreness and other local symptoms at the injection site as well as fainting, and possible blood clots for those using oral contraceptives.</a:t>
            </a:r>
          </a:p>
        </p:txBody>
      </p:sp>
    </p:spTree>
    <p:extLst>
      <p:ext uri="{BB962C8B-B14F-4D97-AF65-F5344CB8AC3E}">
        <p14:creationId xmlns:p14="http://schemas.microsoft.com/office/powerpoint/2010/main" val="2504972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WELCOME</a:t>
            </a:r>
            <a:endParaRPr lang="en-US" sz="9600" dirty="0"/>
          </a:p>
        </p:txBody>
      </p:sp>
      <p:sp>
        <p:nvSpPr>
          <p:cNvPr id="3" name="Subtitle 2"/>
          <p:cNvSpPr>
            <a:spLocks noGrp="1"/>
          </p:cNvSpPr>
          <p:nvPr>
            <p:ph type="subTitle" idx="1"/>
          </p:nvPr>
        </p:nvSpPr>
        <p:spPr/>
        <p:txBody>
          <a:bodyPr>
            <a:normAutofit/>
          </a:bodyPr>
          <a:lstStyle/>
          <a:p>
            <a:r>
              <a:rPr lang="en-US" sz="2400" dirty="0" smtClean="0"/>
              <a:t>“Someone You Love” HPV Documentary &amp; Seminar</a:t>
            </a:r>
            <a:endParaRPr lang="en-US" sz="2400" dirty="0"/>
          </a:p>
        </p:txBody>
      </p:sp>
    </p:spTree>
    <p:extLst>
      <p:ext uri="{BB962C8B-B14F-4D97-AF65-F5344CB8AC3E}">
        <p14:creationId xmlns:p14="http://schemas.microsoft.com/office/powerpoint/2010/main" val="1719707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8055" y="596900"/>
            <a:ext cx="8825658" cy="83820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accent6">
                    <a:lumMod val="50000"/>
                  </a:schemeClr>
                </a:solidFill>
              </a:rPr>
              <a:t>SPONSORED BY</a:t>
            </a:r>
          </a:p>
        </p:txBody>
      </p:sp>
      <p:pic>
        <p:nvPicPr>
          <p:cNvPr id="4" name="Picture 3"/>
          <p:cNvPicPr>
            <a:picLocks noChangeAspect="1"/>
          </p:cNvPicPr>
          <p:nvPr/>
        </p:nvPicPr>
        <p:blipFill>
          <a:blip r:embed="rId2"/>
          <a:stretch>
            <a:fillRect/>
          </a:stretch>
        </p:blipFill>
        <p:spPr>
          <a:xfrm>
            <a:off x="7922480" y="5217106"/>
            <a:ext cx="3227252" cy="1200083"/>
          </a:xfrm>
          <a:prstGeom prst="rect">
            <a:avLst/>
          </a:prstGeom>
        </p:spPr>
      </p:pic>
      <p:sp>
        <p:nvSpPr>
          <p:cNvPr id="5" name="Title 1"/>
          <p:cNvSpPr txBox="1">
            <a:spLocks/>
          </p:cNvSpPr>
          <p:nvPr/>
        </p:nvSpPr>
        <p:spPr>
          <a:xfrm>
            <a:off x="558055" y="1435099"/>
            <a:ext cx="5969745"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Heartland Cancer Center</a:t>
            </a:r>
            <a:endParaRPr lang="en-US" dirty="0">
              <a:solidFill>
                <a:schemeClr val="accent6">
                  <a:lumMod val="50000"/>
                </a:schemeClr>
              </a:solidFill>
            </a:endParaRPr>
          </a:p>
        </p:txBody>
      </p:sp>
      <p:sp>
        <p:nvSpPr>
          <p:cNvPr id="6" name="TextBox 5"/>
          <p:cNvSpPr txBox="1"/>
          <p:nvPr/>
        </p:nvSpPr>
        <p:spPr>
          <a:xfrm>
            <a:off x="558055" y="2434400"/>
            <a:ext cx="10794877" cy="2677656"/>
          </a:xfrm>
          <a:prstGeom prst="rect">
            <a:avLst/>
          </a:prstGeom>
          <a:noFill/>
        </p:spPr>
        <p:txBody>
          <a:bodyPr wrap="square" rtlCol="0">
            <a:spAutoFit/>
          </a:bodyPr>
          <a:lstStyle/>
          <a:p>
            <a:r>
              <a:rPr lang="en-US" sz="2400" dirty="0"/>
              <a:t>Cancer treatment often requires a multi-disciplinary approach, which includes CHEMOTHERAPY and RADIATION THERAPY. Everyone at Central Care Cancer Center plays an important role as an active team member. This team-oriented approach is the key to ensuring optimum patient </a:t>
            </a:r>
            <a:r>
              <a:rPr lang="en-US" sz="2400" dirty="0" smtClean="0"/>
              <a:t>care. Heartland Cancer </a:t>
            </a:r>
            <a:r>
              <a:rPr lang="en-US" sz="2400" dirty="0"/>
              <a:t>Center works with a number of other healthcare professionals while you are undergoing your treatment to provide comprehensive support services</a:t>
            </a:r>
            <a:r>
              <a:rPr lang="en-US" sz="2400" dirty="0" smtClean="0"/>
              <a:t>.</a:t>
            </a:r>
            <a:endParaRPr lang="en-US" sz="2400" dirty="0"/>
          </a:p>
        </p:txBody>
      </p:sp>
      <p:sp>
        <p:nvSpPr>
          <p:cNvPr id="8" name="Title 1"/>
          <p:cNvSpPr txBox="1">
            <a:spLocks/>
          </p:cNvSpPr>
          <p:nvPr/>
        </p:nvSpPr>
        <p:spPr>
          <a:xfrm>
            <a:off x="558055" y="5807588"/>
            <a:ext cx="8825658" cy="673101"/>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6">
                    <a:lumMod val="50000"/>
                  </a:schemeClr>
                </a:solidFill>
              </a:rPr>
              <a:t>www.CCCancer.org</a:t>
            </a:r>
            <a:endParaRPr lang="en-US" dirty="0">
              <a:solidFill>
                <a:schemeClr val="accent6">
                  <a:lumMod val="50000"/>
                </a:schemeClr>
              </a:solidFill>
            </a:endParaRPr>
          </a:p>
        </p:txBody>
      </p:sp>
    </p:spTree>
    <p:extLst>
      <p:ext uri="{BB962C8B-B14F-4D97-AF65-F5344CB8AC3E}">
        <p14:creationId xmlns:p14="http://schemas.microsoft.com/office/powerpoint/2010/main" val="4003632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692</TotalTime>
  <Words>1361</Words>
  <Application>Microsoft Office PowerPoint</Application>
  <PresentationFormat>Widescreen</PresentationFormat>
  <Paragraphs>110</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Century Gothic</vt:lpstr>
      <vt:lpstr>Wingdings 3</vt:lpstr>
      <vt:lpstr>Ion Boardroom</vt:lpstr>
      <vt:lpstr>PowerPoint Presentation</vt:lpstr>
      <vt:lpstr>PowerPoint Presentation</vt:lpstr>
      <vt:lpstr>PowerPoint Presentation</vt:lpstr>
      <vt:lpstr>WELCOME</vt:lpstr>
      <vt:lpstr>PowerPoint Presentation</vt:lpstr>
      <vt:lpstr>PowerPoint Presentation</vt:lpstr>
      <vt:lpstr>PowerPoint Presentation</vt:lpstr>
      <vt:lpstr>WELCOME</vt:lpstr>
      <vt:lpstr>PowerPoint Presentation</vt:lpstr>
      <vt:lpstr>PowerPoint Presentation</vt:lpstr>
      <vt:lpstr>PowerPoint Presentation</vt:lpstr>
      <vt:lpstr>WELCOME</vt:lpstr>
      <vt:lpstr>PowerPoint Presentation</vt:lpstr>
      <vt:lpstr>PowerPoint Presentation</vt:lpstr>
      <vt:lpstr>PowerPoint Presentation</vt:lpstr>
      <vt:lpstr>WELCOME</vt:lpstr>
      <vt:lpstr>PowerPoint Presentation</vt:lpstr>
      <vt:lpstr>PowerPoint Presentation</vt:lpstr>
      <vt:lpstr>PowerPoint Presentation</vt:lpstr>
      <vt:lpstr>WELCOME</vt:lpstr>
      <vt:lpstr>PowerPoint Presentation</vt:lpstr>
      <vt:lpstr>PowerPoint Presentation</vt:lpstr>
      <vt:lpstr>PowerPoint Presentation</vt:lpstr>
      <vt:lpstr>MEET OUR PANEL</vt:lpstr>
      <vt:lpstr>PowerPoint Presentation</vt:lpstr>
      <vt:lpstr>PowerPoint Presentation</vt:lpstr>
      <vt:lpstr>PowerPoint Presentation</vt:lpstr>
      <vt:lpstr>PowerPoint Presentation</vt:lpstr>
      <vt:lpstr>PowerPoint Presentation</vt:lpstr>
      <vt:lpstr>SURVEY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Rachel Mawhirter</dc:creator>
  <cp:lastModifiedBy>Leann Danner</cp:lastModifiedBy>
  <cp:revision>42</cp:revision>
  <dcterms:created xsi:type="dcterms:W3CDTF">2016-02-22T16:17:23Z</dcterms:created>
  <dcterms:modified xsi:type="dcterms:W3CDTF">2016-03-30T19:26:52Z</dcterms:modified>
</cp:coreProperties>
</file>